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7" r:id="rId3"/>
    <p:sldId id="268" r:id="rId4"/>
    <p:sldId id="269" r:id="rId5"/>
    <p:sldId id="270" r:id="rId6"/>
    <p:sldId id="256" r:id="rId7"/>
    <p:sldId id="257" r:id="rId8"/>
    <p:sldId id="266" r:id="rId9"/>
    <p:sldId id="258" r:id="rId10"/>
    <p:sldId id="259" r:id="rId11"/>
    <p:sldId id="263" r:id="rId12"/>
    <p:sldId id="260" r:id="rId13"/>
    <p:sldId id="264" r:id="rId14"/>
  </p:sldIdLst>
  <p:sldSz cx="15838488" cy="11879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CADFF2"/>
    <a:srgbClr val="E4FF81"/>
    <a:srgbClr val="F3FFC5"/>
    <a:srgbClr val="FFCCCC"/>
    <a:srgbClr val="E856DE"/>
    <a:srgbClr val="621A18"/>
    <a:srgbClr val="41719C"/>
    <a:srgbClr val="000000"/>
    <a:srgbClr val="ECF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586" autoAdjust="0"/>
  </p:normalViewPr>
  <p:slideViewPr>
    <p:cSldViewPr snapToGrid="0">
      <p:cViewPr varScale="1">
        <p:scale>
          <a:sx n="40" d="100"/>
          <a:sy n="40" d="100"/>
        </p:scale>
        <p:origin x="14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887" y="1944130"/>
            <a:ext cx="13462715" cy="4135743"/>
          </a:xfrm>
        </p:spPr>
        <p:txBody>
          <a:bodyPr anchor="b"/>
          <a:lstStyle>
            <a:lvl1pPr algn="ctr">
              <a:defRPr sz="1039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811" y="6239364"/>
            <a:ext cx="11878866" cy="2868071"/>
          </a:xfrm>
        </p:spPr>
        <p:txBody>
          <a:bodyPr/>
          <a:lstStyle>
            <a:lvl1pPr marL="0" indent="0" algn="ctr">
              <a:buNone/>
              <a:defRPr sz="4157"/>
            </a:lvl1pPr>
            <a:lvl2pPr marL="791916" indent="0" algn="ctr">
              <a:buNone/>
              <a:defRPr sz="3464"/>
            </a:lvl2pPr>
            <a:lvl3pPr marL="1583832" indent="0" algn="ctr">
              <a:buNone/>
              <a:defRPr sz="3118"/>
            </a:lvl3pPr>
            <a:lvl4pPr marL="2375748" indent="0" algn="ctr">
              <a:buNone/>
              <a:defRPr sz="2771"/>
            </a:lvl4pPr>
            <a:lvl5pPr marL="3167664" indent="0" algn="ctr">
              <a:buNone/>
              <a:defRPr sz="2771"/>
            </a:lvl5pPr>
            <a:lvl6pPr marL="3959581" indent="0" algn="ctr">
              <a:buNone/>
              <a:defRPr sz="2771"/>
            </a:lvl6pPr>
            <a:lvl7pPr marL="4751497" indent="0" algn="ctr">
              <a:buNone/>
              <a:defRPr sz="2771"/>
            </a:lvl7pPr>
            <a:lvl8pPr marL="5543413" indent="0" algn="ctr">
              <a:buNone/>
              <a:defRPr sz="2771"/>
            </a:lvl8pPr>
            <a:lvl9pPr marL="6335329" indent="0" algn="ctr">
              <a:buNone/>
              <a:defRPr sz="2771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1E64-A235-4E29-9D24-8EF56EE3594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FB3-F2D1-4418-A567-69AC36FE6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0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1E64-A235-4E29-9D24-8EF56EE3594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FB3-F2D1-4418-A567-69AC36FE6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0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34419" y="632461"/>
            <a:ext cx="3415174" cy="100671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8897" y="632461"/>
            <a:ext cx="10047541" cy="100671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1E64-A235-4E29-9D24-8EF56EE3594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FB3-F2D1-4418-A567-69AC36FE6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13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1E64-A235-4E29-9D24-8EF56EE3594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FB3-F2D1-4418-A567-69AC36FE6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16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648" y="2961570"/>
            <a:ext cx="13660696" cy="4941443"/>
          </a:xfrm>
        </p:spPr>
        <p:txBody>
          <a:bodyPr anchor="b"/>
          <a:lstStyle>
            <a:lvl1pPr>
              <a:defRPr sz="1039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648" y="7949760"/>
            <a:ext cx="13660696" cy="2598588"/>
          </a:xfrm>
        </p:spPr>
        <p:txBody>
          <a:bodyPr/>
          <a:lstStyle>
            <a:lvl1pPr marL="0" indent="0">
              <a:buNone/>
              <a:defRPr sz="4157">
                <a:solidFill>
                  <a:schemeClr val="tx1"/>
                </a:solidFill>
              </a:defRPr>
            </a:lvl1pPr>
            <a:lvl2pPr marL="791916" indent="0">
              <a:buNone/>
              <a:defRPr sz="3464">
                <a:solidFill>
                  <a:schemeClr val="tx1">
                    <a:tint val="75000"/>
                  </a:schemeClr>
                </a:solidFill>
              </a:defRPr>
            </a:lvl2pPr>
            <a:lvl3pPr marL="1583832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3pPr>
            <a:lvl4pPr marL="2375748" indent="0">
              <a:buNone/>
              <a:defRPr sz="2771">
                <a:solidFill>
                  <a:schemeClr val="tx1">
                    <a:tint val="75000"/>
                  </a:schemeClr>
                </a:solidFill>
              </a:defRPr>
            </a:lvl4pPr>
            <a:lvl5pPr marL="3167664" indent="0">
              <a:buNone/>
              <a:defRPr sz="2771">
                <a:solidFill>
                  <a:schemeClr val="tx1">
                    <a:tint val="75000"/>
                  </a:schemeClr>
                </a:solidFill>
              </a:defRPr>
            </a:lvl5pPr>
            <a:lvl6pPr marL="3959581" indent="0">
              <a:buNone/>
              <a:defRPr sz="2771">
                <a:solidFill>
                  <a:schemeClr val="tx1">
                    <a:tint val="75000"/>
                  </a:schemeClr>
                </a:solidFill>
              </a:defRPr>
            </a:lvl6pPr>
            <a:lvl7pPr marL="4751497" indent="0">
              <a:buNone/>
              <a:defRPr sz="2771">
                <a:solidFill>
                  <a:schemeClr val="tx1">
                    <a:tint val="75000"/>
                  </a:schemeClr>
                </a:solidFill>
              </a:defRPr>
            </a:lvl7pPr>
            <a:lvl8pPr marL="5543413" indent="0">
              <a:buNone/>
              <a:defRPr sz="2771">
                <a:solidFill>
                  <a:schemeClr val="tx1">
                    <a:tint val="75000"/>
                  </a:schemeClr>
                </a:solidFill>
              </a:defRPr>
            </a:lvl8pPr>
            <a:lvl9pPr marL="6335329" indent="0">
              <a:buNone/>
              <a:defRPr sz="27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1E64-A235-4E29-9D24-8EF56EE3594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FB3-F2D1-4418-A567-69AC36FE6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3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8896" y="3162304"/>
            <a:ext cx="6731357" cy="75372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8235" y="3162304"/>
            <a:ext cx="6731357" cy="75372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1E64-A235-4E29-9D24-8EF56EE3594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FB3-F2D1-4418-A567-69AC36FE6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5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959" y="632464"/>
            <a:ext cx="13660696" cy="22961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961" y="2912070"/>
            <a:ext cx="6700422" cy="1427161"/>
          </a:xfrm>
        </p:spPr>
        <p:txBody>
          <a:bodyPr anchor="b"/>
          <a:lstStyle>
            <a:lvl1pPr marL="0" indent="0">
              <a:buNone/>
              <a:defRPr sz="4157" b="1"/>
            </a:lvl1pPr>
            <a:lvl2pPr marL="791916" indent="0">
              <a:buNone/>
              <a:defRPr sz="3464" b="1"/>
            </a:lvl2pPr>
            <a:lvl3pPr marL="1583832" indent="0">
              <a:buNone/>
              <a:defRPr sz="3118" b="1"/>
            </a:lvl3pPr>
            <a:lvl4pPr marL="2375748" indent="0">
              <a:buNone/>
              <a:defRPr sz="2771" b="1"/>
            </a:lvl4pPr>
            <a:lvl5pPr marL="3167664" indent="0">
              <a:buNone/>
              <a:defRPr sz="2771" b="1"/>
            </a:lvl5pPr>
            <a:lvl6pPr marL="3959581" indent="0">
              <a:buNone/>
              <a:defRPr sz="2771" b="1"/>
            </a:lvl6pPr>
            <a:lvl7pPr marL="4751497" indent="0">
              <a:buNone/>
              <a:defRPr sz="2771" b="1"/>
            </a:lvl7pPr>
            <a:lvl8pPr marL="5543413" indent="0">
              <a:buNone/>
              <a:defRPr sz="2771" b="1"/>
            </a:lvl8pPr>
            <a:lvl9pPr marL="6335329" indent="0">
              <a:buNone/>
              <a:defRPr sz="27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0961" y="4339231"/>
            <a:ext cx="6700422" cy="63823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18236" y="2912070"/>
            <a:ext cx="6733420" cy="1427161"/>
          </a:xfrm>
        </p:spPr>
        <p:txBody>
          <a:bodyPr anchor="b"/>
          <a:lstStyle>
            <a:lvl1pPr marL="0" indent="0">
              <a:buNone/>
              <a:defRPr sz="4157" b="1"/>
            </a:lvl1pPr>
            <a:lvl2pPr marL="791916" indent="0">
              <a:buNone/>
              <a:defRPr sz="3464" b="1"/>
            </a:lvl2pPr>
            <a:lvl3pPr marL="1583832" indent="0">
              <a:buNone/>
              <a:defRPr sz="3118" b="1"/>
            </a:lvl3pPr>
            <a:lvl4pPr marL="2375748" indent="0">
              <a:buNone/>
              <a:defRPr sz="2771" b="1"/>
            </a:lvl4pPr>
            <a:lvl5pPr marL="3167664" indent="0">
              <a:buNone/>
              <a:defRPr sz="2771" b="1"/>
            </a:lvl5pPr>
            <a:lvl6pPr marL="3959581" indent="0">
              <a:buNone/>
              <a:defRPr sz="2771" b="1"/>
            </a:lvl6pPr>
            <a:lvl7pPr marL="4751497" indent="0">
              <a:buNone/>
              <a:defRPr sz="2771" b="1"/>
            </a:lvl7pPr>
            <a:lvl8pPr marL="5543413" indent="0">
              <a:buNone/>
              <a:defRPr sz="2771" b="1"/>
            </a:lvl8pPr>
            <a:lvl9pPr marL="6335329" indent="0">
              <a:buNone/>
              <a:defRPr sz="27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18236" y="4339231"/>
            <a:ext cx="6733420" cy="63823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1E64-A235-4E29-9D24-8EF56EE3594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FB3-F2D1-4418-A567-69AC36FE6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1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1E64-A235-4E29-9D24-8EF56EE3594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FB3-F2D1-4418-A567-69AC36FE6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86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1E64-A235-4E29-9D24-8EF56EE3594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FB3-F2D1-4418-A567-69AC36FE6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959" y="791951"/>
            <a:ext cx="5108325" cy="2771828"/>
          </a:xfrm>
        </p:spPr>
        <p:txBody>
          <a:bodyPr anchor="b"/>
          <a:lstStyle>
            <a:lvl1pPr>
              <a:defRPr sz="554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3420" y="1710397"/>
            <a:ext cx="8018235" cy="8441976"/>
          </a:xfrm>
        </p:spPr>
        <p:txBody>
          <a:bodyPr/>
          <a:lstStyle>
            <a:lvl1pPr>
              <a:defRPr sz="5543"/>
            </a:lvl1pPr>
            <a:lvl2pPr>
              <a:defRPr sz="4850"/>
            </a:lvl2pPr>
            <a:lvl3pPr>
              <a:defRPr sz="4157"/>
            </a:lvl3pPr>
            <a:lvl4pPr>
              <a:defRPr sz="3464"/>
            </a:lvl4pPr>
            <a:lvl5pPr>
              <a:defRPr sz="3464"/>
            </a:lvl5pPr>
            <a:lvl6pPr>
              <a:defRPr sz="3464"/>
            </a:lvl6pPr>
            <a:lvl7pPr>
              <a:defRPr sz="3464"/>
            </a:lvl7pPr>
            <a:lvl8pPr>
              <a:defRPr sz="3464"/>
            </a:lvl8pPr>
            <a:lvl9pPr>
              <a:defRPr sz="34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0959" y="3563779"/>
            <a:ext cx="5108325" cy="6602341"/>
          </a:xfrm>
        </p:spPr>
        <p:txBody>
          <a:bodyPr/>
          <a:lstStyle>
            <a:lvl1pPr marL="0" indent="0">
              <a:buNone/>
              <a:defRPr sz="2771"/>
            </a:lvl1pPr>
            <a:lvl2pPr marL="791916" indent="0">
              <a:buNone/>
              <a:defRPr sz="2425"/>
            </a:lvl2pPr>
            <a:lvl3pPr marL="1583832" indent="0">
              <a:buNone/>
              <a:defRPr sz="2079"/>
            </a:lvl3pPr>
            <a:lvl4pPr marL="2375748" indent="0">
              <a:buNone/>
              <a:defRPr sz="1732"/>
            </a:lvl4pPr>
            <a:lvl5pPr marL="3167664" indent="0">
              <a:buNone/>
              <a:defRPr sz="1732"/>
            </a:lvl5pPr>
            <a:lvl6pPr marL="3959581" indent="0">
              <a:buNone/>
              <a:defRPr sz="1732"/>
            </a:lvl6pPr>
            <a:lvl7pPr marL="4751497" indent="0">
              <a:buNone/>
              <a:defRPr sz="1732"/>
            </a:lvl7pPr>
            <a:lvl8pPr marL="5543413" indent="0">
              <a:buNone/>
              <a:defRPr sz="1732"/>
            </a:lvl8pPr>
            <a:lvl9pPr marL="6335329" indent="0">
              <a:buNone/>
              <a:defRPr sz="173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1E64-A235-4E29-9D24-8EF56EE3594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FB3-F2D1-4418-A567-69AC36FE6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9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959" y="791951"/>
            <a:ext cx="5108325" cy="2771828"/>
          </a:xfrm>
        </p:spPr>
        <p:txBody>
          <a:bodyPr anchor="b"/>
          <a:lstStyle>
            <a:lvl1pPr>
              <a:defRPr sz="554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33420" y="1710397"/>
            <a:ext cx="8018235" cy="8441976"/>
          </a:xfrm>
        </p:spPr>
        <p:txBody>
          <a:bodyPr anchor="t"/>
          <a:lstStyle>
            <a:lvl1pPr marL="0" indent="0">
              <a:buNone/>
              <a:defRPr sz="5543"/>
            </a:lvl1pPr>
            <a:lvl2pPr marL="791916" indent="0">
              <a:buNone/>
              <a:defRPr sz="4850"/>
            </a:lvl2pPr>
            <a:lvl3pPr marL="1583832" indent="0">
              <a:buNone/>
              <a:defRPr sz="4157"/>
            </a:lvl3pPr>
            <a:lvl4pPr marL="2375748" indent="0">
              <a:buNone/>
              <a:defRPr sz="3464"/>
            </a:lvl4pPr>
            <a:lvl5pPr marL="3167664" indent="0">
              <a:buNone/>
              <a:defRPr sz="3464"/>
            </a:lvl5pPr>
            <a:lvl6pPr marL="3959581" indent="0">
              <a:buNone/>
              <a:defRPr sz="3464"/>
            </a:lvl6pPr>
            <a:lvl7pPr marL="4751497" indent="0">
              <a:buNone/>
              <a:defRPr sz="3464"/>
            </a:lvl7pPr>
            <a:lvl8pPr marL="5543413" indent="0">
              <a:buNone/>
              <a:defRPr sz="3464"/>
            </a:lvl8pPr>
            <a:lvl9pPr marL="6335329" indent="0">
              <a:buNone/>
              <a:defRPr sz="34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0959" y="3563779"/>
            <a:ext cx="5108325" cy="6602341"/>
          </a:xfrm>
        </p:spPr>
        <p:txBody>
          <a:bodyPr/>
          <a:lstStyle>
            <a:lvl1pPr marL="0" indent="0">
              <a:buNone/>
              <a:defRPr sz="2771"/>
            </a:lvl1pPr>
            <a:lvl2pPr marL="791916" indent="0">
              <a:buNone/>
              <a:defRPr sz="2425"/>
            </a:lvl2pPr>
            <a:lvl3pPr marL="1583832" indent="0">
              <a:buNone/>
              <a:defRPr sz="2079"/>
            </a:lvl3pPr>
            <a:lvl4pPr marL="2375748" indent="0">
              <a:buNone/>
              <a:defRPr sz="1732"/>
            </a:lvl4pPr>
            <a:lvl5pPr marL="3167664" indent="0">
              <a:buNone/>
              <a:defRPr sz="1732"/>
            </a:lvl5pPr>
            <a:lvl6pPr marL="3959581" indent="0">
              <a:buNone/>
              <a:defRPr sz="1732"/>
            </a:lvl6pPr>
            <a:lvl7pPr marL="4751497" indent="0">
              <a:buNone/>
              <a:defRPr sz="1732"/>
            </a:lvl7pPr>
            <a:lvl8pPr marL="5543413" indent="0">
              <a:buNone/>
              <a:defRPr sz="1732"/>
            </a:lvl8pPr>
            <a:lvl9pPr marL="6335329" indent="0">
              <a:buNone/>
              <a:defRPr sz="173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1E64-A235-4E29-9D24-8EF56EE3594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FB3-F2D1-4418-A567-69AC36FE6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40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896" y="632464"/>
            <a:ext cx="13660696" cy="2296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896" y="3162304"/>
            <a:ext cx="13660696" cy="753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8896" y="11010319"/>
            <a:ext cx="3563660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21E64-A235-4E29-9D24-8EF56EE3594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6499" y="11010319"/>
            <a:ext cx="5345490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5932" y="11010319"/>
            <a:ext cx="3563660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F7FB3-F2D1-4418-A567-69AC36FE6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29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583832" rtl="0" eaLnBrk="1" latinLnBrk="0" hangingPunct="1">
        <a:lnSpc>
          <a:spcPct val="90000"/>
        </a:lnSpc>
        <a:spcBef>
          <a:spcPct val="0"/>
        </a:spcBef>
        <a:buNone/>
        <a:defRPr sz="76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5958" indent="-395958" algn="l" defTabSz="1583832" rtl="0" eaLnBrk="1" latinLnBrk="0" hangingPunct="1">
        <a:lnSpc>
          <a:spcPct val="90000"/>
        </a:lnSpc>
        <a:spcBef>
          <a:spcPts val="1732"/>
        </a:spcBef>
        <a:buFont typeface="Arial" panose="020B0604020202020204" pitchFamily="34" charset="0"/>
        <a:buChar char="•"/>
        <a:defRPr sz="4850" kern="1200">
          <a:solidFill>
            <a:schemeClr val="tx1"/>
          </a:solidFill>
          <a:latin typeface="+mn-lt"/>
          <a:ea typeface="+mn-ea"/>
          <a:cs typeface="+mn-cs"/>
        </a:defRPr>
      </a:lvl1pPr>
      <a:lvl2pPr marL="1187874" indent="-395958" algn="l" defTabSz="1583832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4157" kern="1200">
          <a:solidFill>
            <a:schemeClr val="tx1"/>
          </a:solidFill>
          <a:latin typeface="+mn-lt"/>
          <a:ea typeface="+mn-ea"/>
          <a:cs typeface="+mn-cs"/>
        </a:defRPr>
      </a:lvl2pPr>
      <a:lvl3pPr marL="1979790" indent="-395958" algn="l" defTabSz="1583832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464" kern="1200">
          <a:solidFill>
            <a:schemeClr val="tx1"/>
          </a:solidFill>
          <a:latin typeface="+mn-lt"/>
          <a:ea typeface="+mn-ea"/>
          <a:cs typeface="+mn-cs"/>
        </a:defRPr>
      </a:lvl3pPr>
      <a:lvl4pPr marL="2771706" indent="-395958" algn="l" defTabSz="1583832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4pPr>
      <a:lvl5pPr marL="3563623" indent="-395958" algn="l" defTabSz="1583832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5pPr>
      <a:lvl6pPr marL="4355539" indent="-395958" algn="l" defTabSz="1583832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5147455" indent="-395958" algn="l" defTabSz="1583832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939371" indent="-395958" algn="l" defTabSz="1583832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731287" indent="-395958" algn="l" defTabSz="1583832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83832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1pPr>
      <a:lvl2pPr marL="791916" algn="l" defTabSz="1583832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583832" algn="l" defTabSz="1583832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375748" algn="l" defTabSz="1583832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4pPr>
      <a:lvl5pPr marL="3167664" algn="l" defTabSz="1583832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5pPr>
      <a:lvl6pPr marL="3959581" algn="l" defTabSz="1583832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4751497" algn="l" defTabSz="1583832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543413" algn="l" defTabSz="1583832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335329" algn="l" defTabSz="1583832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инус 5"/>
          <p:cNvSpPr/>
          <p:nvPr/>
        </p:nvSpPr>
        <p:spPr>
          <a:xfrm>
            <a:off x="-1180950" y="10942820"/>
            <a:ext cx="11287473" cy="989349"/>
          </a:xfrm>
          <a:prstGeom prst="mathMinus">
            <a:avLst/>
          </a:prstGeom>
          <a:solidFill>
            <a:srgbClr val="5B9BD5"/>
          </a:solidFill>
          <a:ln>
            <a:solidFill>
              <a:srgbClr val="ECF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CF945"/>
                </a:solidFill>
              </a:ln>
              <a:solidFill>
                <a:srgbClr val="ECF94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82692" y="11187293"/>
            <a:ext cx="6790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Грантовый конкурс </a:t>
            </a:r>
            <a:r>
              <a:rPr lang="ru-RU" sz="24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«Станция «Спортивная»</a:t>
            </a:r>
            <a:endParaRPr lang="ru-RU" sz="2400" dirty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783" y="8858088"/>
            <a:ext cx="3229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Century Gothic" panose="020B0502020202020204" pitchFamily="34" charset="0"/>
              </a:rPr>
              <a:t>в</a:t>
            </a:r>
            <a:r>
              <a:rPr lang="ru-RU" sz="3600" dirty="0" smtClean="0">
                <a:latin typeface="Century Gothic" panose="020B0502020202020204" pitchFamily="34" charset="0"/>
              </a:rPr>
              <a:t>зрослые</a:t>
            </a:r>
          </a:p>
          <a:p>
            <a:r>
              <a:rPr lang="ru-RU" sz="3600" b="1" dirty="0" smtClean="0">
                <a:latin typeface="Century Gothic" panose="020B0502020202020204" pitchFamily="34" charset="0"/>
              </a:rPr>
              <a:t>дети</a:t>
            </a:r>
            <a:endParaRPr lang="ru-RU" sz="3600" b="1" dirty="0">
              <a:latin typeface="Century Gothic" panose="020B0502020202020204" pitchFamily="34" charset="0"/>
            </a:endParaRPr>
          </a:p>
          <a:p>
            <a:r>
              <a:rPr lang="ru-RU" sz="3600" b="1" dirty="0" smtClean="0">
                <a:latin typeface="Century Gothic" panose="020B0502020202020204" pitchFamily="34" charset="0"/>
              </a:rPr>
              <a:t>подростки </a:t>
            </a:r>
            <a:endParaRPr lang="ru-RU" sz="3600" b="1" dirty="0">
              <a:latin typeface="Century Gothic" panose="020B0502020202020204" pitchFamily="34" charset="0"/>
            </a:endParaRPr>
          </a:p>
          <a:p>
            <a:r>
              <a:rPr lang="ru-RU" sz="3600" dirty="0" smtClean="0">
                <a:latin typeface="Century Gothic" panose="020B0502020202020204" pitchFamily="34" charset="0"/>
              </a:rPr>
              <a:t>пенсионеры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7305" y="5985085"/>
            <a:ext cx="1194087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5B9BD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      Грантовый </a:t>
            </a:r>
            <a:r>
              <a:rPr lang="ru-RU" sz="8000" b="1" dirty="0" smtClean="0">
                <a:solidFill>
                  <a:srgbClr val="5B9BD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конкурс</a:t>
            </a:r>
            <a:r>
              <a:rPr lang="ru-RU" sz="8000" b="1" dirty="0" smtClean="0">
                <a:solidFill>
                  <a:srgbClr val="ECF94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</a:p>
          <a:p>
            <a:r>
              <a:rPr lang="ru-RU" sz="66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  </a:t>
            </a:r>
            <a:r>
              <a:rPr lang="ru-RU" sz="66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       </a:t>
            </a:r>
            <a:r>
              <a:rPr lang="ru-RU" sz="60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Станция «Спортивная»</a:t>
            </a:r>
            <a:endParaRPr lang="ru-RU" sz="6000" b="1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endParaRPr lang="ru-RU" sz="6600" b="1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" y="77199"/>
            <a:ext cx="15685771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0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инус 8"/>
          <p:cNvSpPr/>
          <p:nvPr/>
        </p:nvSpPr>
        <p:spPr>
          <a:xfrm>
            <a:off x="-1135907" y="10942820"/>
            <a:ext cx="11242430" cy="989349"/>
          </a:xfrm>
          <a:prstGeom prst="mathMinus">
            <a:avLst/>
          </a:prstGeom>
          <a:solidFill>
            <a:srgbClr val="E856DE"/>
          </a:solidFill>
          <a:ln>
            <a:solidFill>
              <a:srgbClr val="ECF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CF945"/>
                </a:solidFill>
              </a:ln>
              <a:solidFill>
                <a:srgbClr val="5B9BD5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083152" y="486918"/>
            <a:ext cx="4506618" cy="3447576"/>
          </a:xfrm>
          <a:prstGeom prst="rect">
            <a:avLst/>
          </a:prstGeom>
          <a:solidFill>
            <a:srgbClr val="E856DE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66574" y="454438"/>
            <a:ext cx="4551590" cy="3517752"/>
          </a:xfrm>
          <a:prstGeom prst="rect">
            <a:avLst/>
          </a:prstGeom>
          <a:solidFill>
            <a:srgbClr val="E856DE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3841" y="421958"/>
            <a:ext cx="4677745" cy="3517752"/>
          </a:xfrm>
          <a:prstGeom prst="rect">
            <a:avLst/>
          </a:prstGeom>
          <a:solidFill>
            <a:srgbClr val="E856DE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108458" y="4093676"/>
            <a:ext cx="34785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012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Детский комплекс</a:t>
            </a:r>
            <a:endParaRPr lang="ru-RU" sz="2400" dirty="0" smtClean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95 000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19972" y="4200916"/>
            <a:ext cx="35035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013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Детский комплекс</a:t>
            </a:r>
          </a:p>
          <a:p>
            <a:pPr algn="ctr"/>
            <a:r>
              <a:rPr lang="ru-RU" sz="24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90 000 руб.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624054" y="4203416"/>
            <a:ext cx="3467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014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Детский комплекс</a:t>
            </a:r>
          </a:p>
          <a:p>
            <a:pPr algn="ctr"/>
            <a:r>
              <a:rPr lang="ru-RU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80 000 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668249" y="5698629"/>
            <a:ext cx="4772293" cy="3517752"/>
          </a:xfrm>
          <a:prstGeom prst="rect">
            <a:avLst/>
          </a:prstGeom>
          <a:solidFill>
            <a:srgbClr val="E856DE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740111" y="5714869"/>
            <a:ext cx="4840978" cy="3517752"/>
          </a:xfrm>
          <a:prstGeom prst="rect">
            <a:avLst/>
          </a:prstGeom>
          <a:solidFill>
            <a:srgbClr val="E856DE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027776" y="9325822"/>
            <a:ext cx="39707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015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Детский спортивный комплекс</a:t>
            </a:r>
          </a:p>
          <a:p>
            <a:pPr algn="ctr"/>
            <a:r>
              <a:rPr lang="ru-RU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50 000 руб.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60547" y="9369254"/>
            <a:ext cx="37108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016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Детский спортивный комплекс</a:t>
            </a:r>
          </a:p>
          <a:p>
            <a:pPr algn="ctr"/>
            <a:r>
              <a:rPr lang="ru-RU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70 000 руб.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04" y="504519"/>
            <a:ext cx="4475195" cy="33439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56" y="545267"/>
            <a:ext cx="4367569" cy="332508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304" y="587373"/>
            <a:ext cx="4286182" cy="32829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92" y="5847937"/>
            <a:ext cx="4561126" cy="324189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848" y="5838172"/>
            <a:ext cx="4639852" cy="325579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82692" y="11187293"/>
            <a:ext cx="6790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Грантовый конкурс </a:t>
            </a:r>
            <a:r>
              <a:rPr lang="ru-RU" sz="24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«Станция «Спортивная»</a:t>
            </a:r>
            <a:endParaRPr lang="ru-RU" sz="2400" dirty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73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инус 8"/>
          <p:cNvSpPr/>
          <p:nvPr/>
        </p:nvSpPr>
        <p:spPr>
          <a:xfrm>
            <a:off x="-1159353" y="10942820"/>
            <a:ext cx="11193687" cy="989349"/>
          </a:xfrm>
          <a:prstGeom prst="mathMinus">
            <a:avLst/>
          </a:prstGeom>
          <a:solidFill>
            <a:srgbClr val="E856DE"/>
          </a:solidFill>
          <a:ln>
            <a:solidFill>
              <a:srgbClr val="ECF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CF945"/>
                </a:solidFill>
              </a:ln>
              <a:solidFill>
                <a:srgbClr val="5B9BD5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98342" y="486918"/>
            <a:ext cx="4506618" cy="3517752"/>
          </a:xfrm>
          <a:prstGeom prst="rect">
            <a:avLst/>
          </a:prstGeom>
          <a:solidFill>
            <a:srgbClr val="E856DE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31664" y="454438"/>
            <a:ext cx="4551590" cy="3517752"/>
          </a:xfrm>
          <a:prstGeom prst="rect">
            <a:avLst/>
          </a:prstGeom>
          <a:solidFill>
            <a:srgbClr val="E856DE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3841" y="421957"/>
            <a:ext cx="4692736" cy="3520455"/>
          </a:xfrm>
          <a:prstGeom prst="rect">
            <a:avLst/>
          </a:prstGeom>
          <a:solidFill>
            <a:srgbClr val="E856DE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061566" y="3999892"/>
            <a:ext cx="34785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017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Качели 2 шт.</a:t>
            </a:r>
            <a:endParaRPr lang="ru-RU" dirty="0" smtClean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30 000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96526" y="3989902"/>
            <a:ext cx="35035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018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Горка 1,2 м</a:t>
            </a:r>
            <a:endParaRPr lang="ru-RU" dirty="0" smtClean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30 000 руб.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389594" y="4086186"/>
            <a:ext cx="3467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019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Карусель</a:t>
            </a:r>
            <a:endParaRPr lang="ru-RU" dirty="0" smtClean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35 000 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1812" y="5951203"/>
            <a:ext cx="3464501" cy="2892994"/>
          </a:xfrm>
          <a:prstGeom prst="rect">
            <a:avLst/>
          </a:prstGeom>
          <a:solidFill>
            <a:srgbClr val="E856DE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23147" y="5972154"/>
            <a:ext cx="3395803" cy="2876571"/>
          </a:xfrm>
          <a:prstGeom prst="rect">
            <a:avLst/>
          </a:prstGeom>
          <a:solidFill>
            <a:srgbClr val="E856DE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71510" y="9033707"/>
            <a:ext cx="39707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020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Качели балансир</a:t>
            </a:r>
            <a:endParaRPr lang="ru-RU" dirty="0" smtClean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16 000 руб.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504135" y="9008723"/>
            <a:ext cx="37108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023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Песочница</a:t>
            </a:r>
            <a:endParaRPr lang="ru-RU" dirty="0" smtClean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10 000 руб.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411" y="590446"/>
            <a:ext cx="4314812" cy="3243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15" y="6063301"/>
            <a:ext cx="3205897" cy="26901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163" y="627409"/>
            <a:ext cx="4280510" cy="323178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7745309" y="5962655"/>
            <a:ext cx="3581793" cy="2881542"/>
          </a:xfrm>
          <a:prstGeom prst="rect">
            <a:avLst/>
          </a:prstGeom>
          <a:solidFill>
            <a:srgbClr val="E856DE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90" y="519876"/>
            <a:ext cx="4423495" cy="3332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36" y="6044951"/>
            <a:ext cx="3310032" cy="2708523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1565255" y="5951203"/>
            <a:ext cx="3581793" cy="2892994"/>
          </a:xfrm>
          <a:prstGeom prst="rect">
            <a:avLst/>
          </a:prstGeom>
          <a:solidFill>
            <a:srgbClr val="E856DE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899" y="6073165"/>
            <a:ext cx="3419183" cy="26803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64" y="6069465"/>
            <a:ext cx="3428740" cy="267448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798618" y="9029673"/>
            <a:ext cx="39707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021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Доска для рисования</a:t>
            </a:r>
            <a:endParaRPr lang="ru-RU" dirty="0" smtClean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15 000 руб.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41477" y="9006227"/>
            <a:ext cx="39707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022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Стенка</a:t>
            </a:r>
            <a:endParaRPr lang="ru-RU" dirty="0" smtClean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27 000 руб</a:t>
            </a:r>
            <a:r>
              <a:rPr lang="ru-RU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82692" y="11187293"/>
            <a:ext cx="6790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Грантовый конкурс </a:t>
            </a:r>
            <a:r>
              <a:rPr lang="ru-RU" sz="24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«Станция «Спортивная»</a:t>
            </a:r>
            <a:endParaRPr lang="ru-RU" sz="2400" dirty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75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769739" y="454244"/>
            <a:ext cx="2998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entury Gothic" panose="020B0502020202020204" pitchFamily="34" charset="0"/>
              </a:rPr>
              <a:t>и стар,</a:t>
            </a:r>
          </a:p>
          <a:p>
            <a:r>
              <a:rPr lang="ru-RU" sz="3600" b="1" dirty="0">
                <a:latin typeface="Century Gothic" panose="020B0502020202020204" pitchFamily="34" charset="0"/>
              </a:rPr>
              <a:t>и</a:t>
            </a:r>
            <a:r>
              <a:rPr lang="ru-RU" sz="3600" b="1" dirty="0" smtClean="0">
                <a:latin typeface="Century Gothic" panose="020B0502020202020204" pitchFamily="34" charset="0"/>
              </a:rPr>
              <a:t> млад</a:t>
            </a:r>
          </a:p>
          <a:p>
            <a:r>
              <a:rPr lang="ru-RU" sz="3600" dirty="0">
                <a:latin typeface="Century Gothic" panose="020B0502020202020204" pitchFamily="34" charset="0"/>
              </a:rPr>
              <a:t>б</a:t>
            </a:r>
            <a:r>
              <a:rPr lang="ru-RU" sz="3600" dirty="0" smtClean="0">
                <a:latin typeface="Century Gothic" panose="020B0502020202020204" pitchFamily="34" charset="0"/>
              </a:rPr>
              <a:t>удет рад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511792" cy="9383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7411" y="8070306"/>
            <a:ext cx="11780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КРАСОТА</a:t>
            </a:r>
            <a:r>
              <a:rPr lang="ru-RU" sz="8000" b="1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</a:p>
          <a:p>
            <a:r>
              <a:rPr lang="ru-RU" sz="80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      во дворе</a:t>
            </a:r>
            <a:endParaRPr lang="ru-RU" sz="8000" b="1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9" name="Минус 8"/>
          <p:cNvSpPr/>
          <p:nvPr/>
        </p:nvSpPr>
        <p:spPr>
          <a:xfrm>
            <a:off x="-1283112" y="10942820"/>
            <a:ext cx="11509952" cy="989349"/>
          </a:xfrm>
          <a:prstGeom prst="mathMinus">
            <a:avLst/>
          </a:prstGeom>
          <a:solidFill>
            <a:srgbClr val="00B050"/>
          </a:solidFill>
          <a:ln>
            <a:solidFill>
              <a:srgbClr val="ECF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CF945"/>
                </a:solidFill>
              </a:ln>
              <a:solidFill>
                <a:srgbClr val="5B9BD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2692" y="11187293"/>
            <a:ext cx="6790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Грантовый конкурс </a:t>
            </a:r>
            <a:r>
              <a:rPr lang="ru-RU" sz="24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«Станция «Спортивная»</a:t>
            </a:r>
            <a:endParaRPr lang="ru-RU" sz="2400" dirty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07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497026" y="5228095"/>
            <a:ext cx="2995112" cy="4321862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97025" y="318478"/>
            <a:ext cx="6917043" cy="4236177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45851" y="296419"/>
            <a:ext cx="5185869" cy="2359316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138440" y="2628539"/>
            <a:ext cx="34785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024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Лавочка </a:t>
            </a:r>
            <a:endParaRPr lang="ru-RU" dirty="0" smtClean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dirty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4</a:t>
            </a:r>
            <a:r>
              <a:rPr lang="ru-RU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000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67262" y="9696083"/>
            <a:ext cx="35035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028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Урны уличные</a:t>
            </a:r>
            <a:endParaRPr lang="ru-RU" dirty="0" smtClean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2100 и 2300 руб.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42974" y="9663291"/>
            <a:ext cx="40778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029 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Информационный щит</a:t>
            </a:r>
            <a:endParaRPr lang="ru-RU" dirty="0" smtClean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dirty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3</a:t>
            </a:r>
            <a:r>
              <a:rPr lang="ru-RU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000 руб.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478983" y="5232790"/>
            <a:ext cx="2935085" cy="4317167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инус 27"/>
          <p:cNvSpPr/>
          <p:nvPr/>
        </p:nvSpPr>
        <p:spPr>
          <a:xfrm>
            <a:off x="-1122431" y="10942820"/>
            <a:ext cx="11143956" cy="989349"/>
          </a:xfrm>
          <a:prstGeom prst="mathMinus">
            <a:avLst/>
          </a:prstGeom>
          <a:solidFill>
            <a:srgbClr val="00B050"/>
          </a:solidFill>
          <a:ln>
            <a:solidFill>
              <a:srgbClr val="ECF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CF945"/>
                </a:solidFill>
              </a:ln>
              <a:solidFill>
                <a:srgbClr val="5B9BD5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0452" y="4092848"/>
            <a:ext cx="5185868" cy="2351495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140940" y="6419950"/>
            <a:ext cx="34785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025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Лавочка 2</a:t>
            </a:r>
            <a:endParaRPr lang="ru-RU" dirty="0" smtClean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4 780 руб.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20452" y="7663004"/>
            <a:ext cx="5185868" cy="2305087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083004" y="9919434"/>
            <a:ext cx="34785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026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Лавочка </a:t>
            </a:r>
            <a:endParaRPr lang="ru-RU" dirty="0" smtClean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5 950 руб</a:t>
            </a:r>
            <a:r>
              <a:rPr lang="ru-RU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968190" y="1553621"/>
            <a:ext cx="347853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027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Детский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у</a:t>
            </a:r>
            <a:r>
              <a:rPr lang="ru-RU" sz="24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голок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отдыха</a:t>
            </a:r>
            <a:endParaRPr lang="ru-RU" dirty="0" smtClean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23 000 руб.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92" y="420183"/>
            <a:ext cx="6683687" cy="40089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295" y="5353587"/>
            <a:ext cx="2730384" cy="4076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30" y="5347488"/>
            <a:ext cx="2782319" cy="41096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7" y="436455"/>
            <a:ext cx="4988853" cy="20908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14" y="4220680"/>
            <a:ext cx="4928452" cy="209256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4" y="7750614"/>
            <a:ext cx="4942162" cy="21259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882692" y="11187293"/>
            <a:ext cx="6790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Грантовый конкурс </a:t>
            </a:r>
            <a:r>
              <a:rPr lang="ru-RU" sz="24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«Станция «Спортивная»</a:t>
            </a:r>
            <a:endParaRPr lang="ru-RU" sz="2400" dirty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8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инус 5"/>
          <p:cNvSpPr/>
          <p:nvPr/>
        </p:nvSpPr>
        <p:spPr>
          <a:xfrm>
            <a:off x="-1301265" y="10942820"/>
            <a:ext cx="11576230" cy="989349"/>
          </a:xfrm>
          <a:prstGeom prst="mathMinus">
            <a:avLst/>
          </a:prstGeom>
          <a:solidFill>
            <a:srgbClr val="5B9BD5"/>
          </a:solidFill>
          <a:ln>
            <a:solidFill>
              <a:srgbClr val="ECF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CF945"/>
                </a:solidFill>
              </a:ln>
              <a:solidFill>
                <a:srgbClr val="ECF94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783" y="276788"/>
            <a:ext cx="15525513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3200" b="1" dirty="0" smtClean="0"/>
          </a:p>
          <a:p>
            <a:pPr lvl="0"/>
            <a:r>
              <a:rPr lang="ru-RU" sz="3200" b="1" dirty="0" smtClean="0"/>
              <a:t>Организация Конкурса:</a:t>
            </a:r>
          </a:p>
          <a:p>
            <a:pPr lvl="0"/>
            <a:endParaRPr lang="ru-RU" sz="3200" b="1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3200" dirty="0"/>
              <a:t>Учредителем грантового конкурса </a:t>
            </a:r>
            <a:r>
              <a:rPr lang="ru-RU" sz="3200" dirty="0" smtClean="0"/>
              <a:t>«Импульс» является </a:t>
            </a:r>
            <a:r>
              <a:rPr lang="ru-RU" sz="3200" dirty="0"/>
              <a:t>Региональный общественный фонд поддержки социальных инициатив Константина Богданенко. </a:t>
            </a:r>
            <a:endParaRPr lang="ru-RU" sz="32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3200" dirty="0" smtClean="0"/>
              <a:t>Администрирование </a:t>
            </a:r>
            <a:r>
              <a:rPr lang="ru-RU" sz="3200" dirty="0"/>
              <a:t>и организационное сопровождение Конкурса осуществляет Фонд местного сообщества «Энергия участия</a:t>
            </a:r>
            <a:r>
              <a:rPr lang="ru-RU" sz="3200" dirty="0" smtClean="0"/>
              <a:t>». </a:t>
            </a:r>
            <a:endParaRPr lang="ru-RU" sz="3200" dirty="0"/>
          </a:p>
          <a:p>
            <a:r>
              <a:rPr lang="ru-RU" sz="3200" dirty="0"/>
              <a:t> </a:t>
            </a:r>
            <a:endParaRPr lang="ru-RU" sz="3200" dirty="0" smtClean="0"/>
          </a:p>
          <a:p>
            <a:endParaRPr lang="ru-RU" sz="3200" dirty="0"/>
          </a:p>
          <a:p>
            <a:pPr lvl="0"/>
            <a:r>
              <a:rPr lang="ru-RU" sz="3200" b="1" dirty="0"/>
              <a:t>Цель </a:t>
            </a:r>
            <a:r>
              <a:rPr lang="ru-RU" sz="3200" b="1" dirty="0" smtClean="0"/>
              <a:t>Конкурса:</a:t>
            </a:r>
          </a:p>
          <a:p>
            <a:pPr lvl="0"/>
            <a:endParaRPr lang="ru-RU" sz="3200" dirty="0"/>
          </a:p>
          <a:p>
            <a:r>
              <a:rPr lang="ru-RU" sz="3200" dirty="0"/>
              <a:t>Выявление и поддержка лучших социальных инициатив, деятельность которых направлена на благоустройство придомовых и общественных территорий, а также на повышение уровня общественного и экологического сознания жителей </a:t>
            </a:r>
            <a:r>
              <a:rPr lang="ru-RU" sz="3200" dirty="0" smtClean="0"/>
              <a:t>следующих территорий Приморского края:</a:t>
            </a:r>
          </a:p>
          <a:p>
            <a:endParaRPr lang="ru-RU" sz="32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3200" dirty="0" smtClean="0"/>
              <a:t>Хасанского района;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3200" dirty="0" smtClean="0"/>
              <a:t>Фрунзенского района;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3200" dirty="0" smtClean="0"/>
              <a:t>о</a:t>
            </a:r>
            <a:r>
              <a:rPr lang="ru-RU" sz="3200" dirty="0"/>
              <a:t>. </a:t>
            </a:r>
            <a:r>
              <a:rPr lang="ru-RU" sz="3200" dirty="0" smtClean="0"/>
              <a:t>Русский;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3200" dirty="0" smtClean="0"/>
              <a:t>о</a:t>
            </a:r>
            <a:r>
              <a:rPr lang="ru-RU" sz="3200" dirty="0"/>
              <a:t>. </a:t>
            </a:r>
            <a:r>
              <a:rPr lang="ru-RU" sz="3200" dirty="0" smtClean="0"/>
              <a:t>Попов. </a:t>
            </a:r>
            <a:endParaRPr lang="ru-RU" sz="3200" dirty="0"/>
          </a:p>
          <a:p>
            <a:r>
              <a:rPr lang="ru-RU" sz="3200" b="1" dirty="0"/>
              <a:t> 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882692" y="11187293"/>
            <a:ext cx="6790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Грантовый конкурс </a:t>
            </a:r>
            <a:r>
              <a:rPr lang="ru-RU" sz="24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«Станция «Спортивная»</a:t>
            </a:r>
            <a:endParaRPr lang="ru-RU" sz="2400" dirty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1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инус 5"/>
          <p:cNvSpPr/>
          <p:nvPr/>
        </p:nvSpPr>
        <p:spPr>
          <a:xfrm>
            <a:off x="-1277200" y="10942820"/>
            <a:ext cx="11479978" cy="989349"/>
          </a:xfrm>
          <a:prstGeom prst="mathMinus">
            <a:avLst/>
          </a:prstGeom>
          <a:solidFill>
            <a:srgbClr val="5B9BD5"/>
          </a:solidFill>
          <a:ln>
            <a:solidFill>
              <a:srgbClr val="ECF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CF945"/>
                </a:solidFill>
              </a:ln>
              <a:solidFill>
                <a:srgbClr val="ECF94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783" y="276788"/>
            <a:ext cx="15525513" cy="1092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3200" b="1" dirty="0" smtClean="0"/>
          </a:p>
          <a:p>
            <a:pPr lvl="0"/>
            <a:r>
              <a:rPr lang="ru-RU" sz="3200" b="1" dirty="0" smtClean="0"/>
              <a:t>Кто может участвовать?</a:t>
            </a:r>
            <a:endParaRPr lang="ru-RU" sz="3200" dirty="0"/>
          </a:p>
          <a:p>
            <a:r>
              <a:rPr lang="ru-RU" sz="3200" b="1" dirty="0"/>
              <a:t> </a:t>
            </a:r>
            <a:endParaRPr lang="ru-RU" sz="3200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3200" dirty="0"/>
              <a:t>Инициативные группы жителей - возраст 14+, команда проекта не менее 5 </a:t>
            </a:r>
            <a:r>
              <a:rPr lang="ru-RU" sz="3200" dirty="0" smtClean="0"/>
              <a:t>человек;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3200" dirty="0" smtClean="0"/>
              <a:t>Общественные </a:t>
            </a:r>
            <a:r>
              <a:rPr lang="ru-RU" sz="3200" dirty="0"/>
              <a:t>объединения, коммерческие и некоммерческие организации, зарегистрированные в соответствии с действующим </a:t>
            </a:r>
            <a:r>
              <a:rPr lang="ru-RU" sz="3200" dirty="0" smtClean="0"/>
              <a:t>законодательством</a:t>
            </a:r>
            <a:r>
              <a:rPr lang="ru-RU" sz="3200" dirty="0"/>
              <a:t>.</a:t>
            </a:r>
          </a:p>
          <a:p>
            <a:r>
              <a:rPr lang="ru-RU" sz="3200" dirty="0"/>
              <a:t> </a:t>
            </a:r>
          </a:p>
          <a:p>
            <a:pPr lvl="0"/>
            <a:r>
              <a:rPr lang="ru-RU" sz="3200" dirty="0" smtClean="0"/>
              <a:t> </a:t>
            </a:r>
            <a:endParaRPr lang="ru-RU" sz="3200" dirty="0"/>
          </a:p>
          <a:p>
            <a:r>
              <a:rPr lang="ru-RU" sz="3200" b="1" dirty="0" smtClean="0"/>
              <a:t>Что можно выиграть?</a:t>
            </a:r>
          </a:p>
          <a:p>
            <a:pPr lvl="0"/>
            <a:endParaRPr lang="ru-RU" sz="3200" dirty="0" smtClean="0"/>
          </a:p>
          <a:p>
            <a:pPr lvl="0"/>
            <a:r>
              <a:rPr lang="ru-RU" sz="3200" dirty="0" smtClean="0"/>
              <a:t>Победители конкурса получат возможность оснастить свои дворы спортивными или детскими формами, а также поставить скамейки с урнами на сумму 150</a:t>
            </a:r>
            <a:r>
              <a:rPr lang="ru-RU" sz="3200" dirty="0"/>
              <a:t> 000 </a:t>
            </a:r>
            <a:r>
              <a:rPr lang="ru-RU" sz="3200" dirty="0" smtClean="0"/>
              <a:t>рублей.  </a:t>
            </a:r>
          </a:p>
          <a:p>
            <a:pPr lvl="0"/>
            <a:endParaRPr lang="ru-RU" sz="3200" dirty="0"/>
          </a:p>
          <a:p>
            <a:pPr lvl="0"/>
            <a:r>
              <a:rPr lang="ru-RU" sz="3200" b="1" dirty="0" smtClean="0"/>
              <a:t>Как участвовать?</a:t>
            </a:r>
          </a:p>
          <a:p>
            <a:pPr lvl="0"/>
            <a:endParaRPr lang="ru-RU" sz="3200" b="1" dirty="0"/>
          </a:p>
          <a:p>
            <a:pPr lvl="0"/>
            <a:r>
              <a:rPr lang="ru-RU" sz="3200" dirty="0"/>
              <a:t>Для участия в Конкурсе </a:t>
            </a:r>
            <a:r>
              <a:rPr lang="ru-RU" sz="3200" dirty="0" smtClean="0"/>
              <a:t>необходимо </a:t>
            </a:r>
            <a:r>
              <a:rPr lang="ru-RU" sz="3200" dirty="0"/>
              <a:t>заполнить и прислать </a:t>
            </a:r>
            <a:r>
              <a:rPr lang="ru-RU" sz="3200" b="1" dirty="0">
                <a:solidFill>
                  <a:srgbClr val="0070C0"/>
                </a:solidFill>
              </a:rPr>
              <a:t>до 18:00 29 июня 2017 г</a:t>
            </a:r>
            <a:r>
              <a:rPr lang="ru-RU" sz="3200" dirty="0">
                <a:solidFill>
                  <a:srgbClr val="0070C0"/>
                </a:solidFill>
              </a:rPr>
              <a:t>. </a:t>
            </a:r>
            <a:r>
              <a:rPr lang="ru-RU" sz="3200" dirty="0" smtClean="0"/>
              <a:t>электронной </a:t>
            </a:r>
            <a:r>
              <a:rPr lang="ru-RU" sz="3200" dirty="0"/>
              <a:t>почтой утвержденную форму заявки (Приложение 1). </a:t>
            </a:r>
            <a:endParaRPr lang="ru-RU" sz="3200" dirty="0" smtClean="0"/>
          </a:p>
          <a:p>
            <a:pPr lvl="0"/>
            <a:endParaRPr lang="ru-RU" sz="3200" dirty="0" smtClean="0"/>
          </a:p>
          <a:p>
            <a:pPr lvl="0"/>
            <a:r>
              <a:rPr lang="ru-RU" sz="3200" dirty="0" smtClean="0"/>
              <a:t>Адрес </a:t>
            </a:r>
            <a:r>
              <a:rPr lang="ru-RU" sz="3200" dirty="0"/>
              <a:t>электронной почты: </a:t>
            </a:r>
            <a:r>
              <a:rPr lang="en-US" sz="3200" u="sng" dirty="0" smtClean="0"/>
              <a:t>info@enuch.ru</a:t>
            </a:r>
            <a:endParaRPr lang="ru-RU" sz="3200" dirty="0" smtClean="0"/>
          </a:p>
          <a:p>
            <a:pPr lvl="0"/>
            <a:endParaRPr lang="ru-RU" sz="3200" dirty="0"/>
          </a:p>
          <a:p>
            <a:pPr lvl="0"/>
            <a:endParaRPr lang="ru-RU" sz="3200" dirty="0"/>
          </a:p>
          <a:p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882692" y="11187293"/>
            <a:ext cx="6790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Грантовый конкурс </a:t>
            </a:r>
            <a:r>
              <a:rPr lang="ru-RU" sz="24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«Станция «Спортивная»</a:t>
            </a:r>
            <a:endParaRPr lang="ru-RU" sz="2400" dirty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3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инус 5"/>
          <p:cNvSpPr/>
          <p:nvPr/>
        </p:nvSpPr>
        <p:spPr>
          <a:xfrm>
            <a:off x="-1229076" y="10942820"/>
            <a:ext cx="11359662" cy="989349"/>
          </a:xfrm>
          <a:prstGeom prst="mathMinus">
            <a:avLst/>
          </a:prstGeom>
          <a:solidFill>
            <a:srgbClr val="5B9BD5"/>
          </a:solidFill>
          <a:ln>
            <a:solidFill>
              <a:srgbClr val="ECF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CF945"/>
                </a:solidFill>
              </a:ln>
              <a:solidFill>
                <a:srgbClr val="ECF94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757" y="228658"/>
            <a:ext cx="15737306" cy="1154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3200" b="1" dirty="0" smtClean="0"/>
          </a:p>
          <a:p>
            <a:pPr lvl="0"/>
            <a:r>
              <a:rPr lang="ru-RU" sz="3600" b="1" dirty="0" smtClean="0">
                <a:solidFill>
                  <a:srgbClr val="0070C0"/>
                </a:solidFill>
              </a:rPr>
              <a:t>ПО КАКИМ КРИТЕРИЯМ БУДУТ ВЫБИРАТЬСЯ ПОБЕДИТЕЛИ?</a:t>
            </a:r>
            <a:endParaRPr lang="ru-RU" sz="3600" dirty="0" smtClean="0">
              <a:solidFill>
                <a:srgbClr val="0070C0"/>
              </a:solidFill>
            </a:endParaRPr>
          </a:p>
          <a:p>
            <a:r>
              <a:rPr lang="ru-RU" sz="3200" b="1" dirty="0"/>
              <a:t> </a:t>
            </a:r>
            <a:endParaRPr lang="ru-RU" sz="3200" dirty="0"/>
          </a:p>
          <a:p>
            <a:pPr lvl="0"/>
            <a:r>
              <a:rPr lang="ru-RU" sz="3200" b="1" i="1" dirty="0"/>
              <a:t>1</a:t>
            </a:r>
            <a:r>
              <a:rPr lang="ru-RU" sz="3200" b="1" dirty="0" smtClean="0"/>
              <a:t>. </a:t>
            </a:r>
            <a:r>
              <a:rPr lang="ru-RU" sz="3200" b="1" dirty="0"/>
              <a:t>Наличие и детальность проработки инициативы, в том числе:</a:t>
            </a:r>
            <a:endParaRPr lang="ru-RU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Плана подготовки площадки (наличие инновационных интересных решений, собственный вклад жителей двора, наличие схемы расположения выбранных форм с указанием размеров и масштаба);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Плана мероприятий в рамках использования данной	 площадки на один год (разработка графика проведения различных мероприятий, соответствующих потребностям и интересам целевой аудитории).</a:t>
            </a:r>
          </a:p>
          <a:p>
            <a:pPr lvl="0"/>
            <a:r>
              <a:rPr lang="ru-RU" sz="3200" b="1" dirty="0" smtClean="0"/>
              <a:t>2. Наличие </a:t>
            </a:r>
            <a:r>
              <a:rPr lang="ru-RU" sz="3200" b="1" dirty="0"/>
              <a:t>команды: </a:t>
            </a:r>
            <a:endParaRPr lang="ru-RU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Команда не менее 5 человек</a:t>
            </a:r>
            <a:r>
              <a:rPr lang="ru-RU" sz="2800" b="1" dirty="0"/>
              <a:t>;</a:t>
            </a:r>
            <a:endParaRPr lang="ru-RU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Наличие лидера из числа жителей двора.</a:t>
            </a:r>
          </a:p>
          <a:p>
            <a:pPr lvl="0"/>
            <a:r>
              <a:rPr lang="ru-RU" sz="3200" b="1" dirty="0" smtClean="0"/>
              <a:t>3. Наличие </a:t>
            </a:r>
            <a:r>
              <a:rPr lang="ru-RU" sz="3200" b="1" dirty="0"/>
              <a:t>целевой аудитории, заинтересованной в результатах реализации проектной инициативы </a:t>
            </a:r>
            <a:endParaRPr lang="ru-RU" sz="3200" dirty="0"/>
          </a:p>
          <a:p>
            <a:pPr lvl="1"/>
            <a:r>
              <a:rPr lang="ru-RU" sz="2800" dirty="0"/>
              <a:t>(Статистические данные, результаты анкетирования жителей территории, на которой планируется реализация инициативы и другие информативные способы, подтверждающие заинтересованность жителей);</a:t>
            </a:r>
            <a:r>
              <a:rPr lang="ru-RU" sz="2800" b="1" dirty="0"/>
              <a:t> </a:t>
            </a:r>
            <a:endParaRPr lang="ru-RU" sz="2800" dirty="0"/>
          </a:p>
          <a:p>
            <a:pPr lvl="0"/>
            <a:r>
              <a:rPr lang="ru-RU" sz="3200" b="1" dirty="0" smtClean="0"/>
              <a:t>4. Наличие </a:t>
            </a:r>
            <a:r>
              <a:rPr lang="ru-RU" sz="3200" b="1" dirty="0"/>
              <a:t>письменного подтверждения о принятии площадки на баланс от любого уполномоченного на то органа </a:t>
            </a:r>
            <a:endParaRPr lang="ru-RU" sz="3200" dirty="0"/>
          </a:p>
          <a:p>
            <a:pPr lvl="1"/>
            <a:r>
              <a:rPr lang="ru-RU" sz="2800" dirty="0"/>
              <a:t>(Например от ТСЖ - товарищество собственников жилья, ТОС - территориальное общественное самоуправление, администрации муниципального образования, или иного уполномоченного органа).  </a:t>
            </a:r>
          </a:p>
          <a:p>
            <a:pPr lvl="0"/>
            <a:endParaRPr lang="ru-RU" sz="3200" dirty="0"/>
          </a:p>
          <a:p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882692" y="11187293"/>
            <a:ext cx="6790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Грантовый конкурс </a:t>
            </a:r>
            <a:r>
              <a:rPr lang="ru-RU" sz="24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«Станция «Спортивная»</a:t>
            </a:r>
            <a:endParaRPr lang="ru-RU" sz="2400" dirty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5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инус 5"/>
          <p:cNvSpPr/>
          <p:nvPr/>
        </p:nvSpPr>
        <p:spPr>
          <a:xfrm>
            <a:off x="-1205013" y="10942820"/>
            <a:ext cx="11383725" cy="989349"/>
          </a:xfrm>
          <a:prstGeom prst="mathMinus">
            <a:avLst/>
          </a:prstGeom>
          <a:solidFill>
            <a:srgbClr val="5B9BD5"/>
          </a:solidFill>
          <a:ln>
            <a:solidFill>
              <a:srgbClr val="ECF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CF945"/>
                </a:solidFill>
              </a:ln>
              <a:solidFill>
                <a:srgbClr val="ECF94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783" y="276788"/>
            <a:ext cx="15525513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3200" dirty="0"/>
          </a:p>
          <a:p>
            <a:pPr lvl="0" algn="r"/>
            <a:r>
              <a:rPr lang="ru-RU" sz="4000" dirty="0" smtClean="0"/>
              <a:t>Ниже представлен прайс-лист, </a:t>
            </a:r>
          </a:p>
          <a:p>
            <a:pPr lvl="0" algn="r"/>
            <a:r>
              <a:rPr lang="ru-RU" sz="4000" dirty="0" smtClean="0"/>
              <a:t>согласно которому вы можете выбрать оснащение </a:t>
            </a:r>
          </a:p>
          <a:p>
            <a:pPr lvl="0" algn="r"/>
            <a:r>
              <a:rPr lang="ru-RU" sz="4000" dirty="0" smtClean="0"/>
              <a:t>для вашей дворовой площадки на сумму</a:t>
            </a:r>
          </a:p>
          <a:p>
            <a:pPr lvl="0" algn="r"/>
            <a:r>
              <a:rPr lang="ru-RU" sz="6000" b="1" dirty="0" smtClean="0"/>
              <a:t>150 000 рублей</a:t>
            </a:r>
            <a:r>
              <a:rPr lang="ru-RU" sz="4000" b="1" dirty="0" smtClean="0"/>
              <a:t>. </a:t>
            </a:r>
            <a:endParaRPr lang="ru-RU" sz="4000" dirty="0" smtClean="0"/>
          </a:p>
          <a:p>
            <a:pPr lvl="0"/>
            <a:endParaRPr lang="ru-RU" sz="4000" dirty="0"/>
          </a:p>
          <a:p>
            <a:pPr lvl="0"/>
            <a:r>
              <a:rPr lang="ru-RU" sz="4000" dirty="0" smtClean="0"/>
              <a:t>Прайс-лист состоит из трех основных разделов:</a:t>
            </a:r>
          </a:p>
          <a:p>
            <a:pPr lvl="0"/>
            <a:endParaRPr lang="ru-RU" sz="4000" dirty="0" smtClean="0"/>
          </a:p>
          <a:p>
            <a:pPr marL="514350" lvl="0" indent="-514350">
              <a:buAutoNum type="arabicPeriod"/>
            </a:pPr>
            <a:r>
              <a:rPr lang="ru-RU" sz="4000" b="1" dirty="0" smtClean="0">
                <a:solidFill>
                  <a:srgbClr val="0070C0"/>
                </a:solidFill>
              </a:rPr>
              <a:t>Спорт для всех </a:t>
            </a:r>
            <a:r>
              <a:rPr lang="ru-RU" sz="4000" dirty="0" smtClean="0">
                <a:solidFill>
                  <a:srgbClr val="0070C0"/>
                </a:solidFill>
              </a:rPr>
              <a:t>(спортивные формы и тренажеры);</a:t>
            </a:r>
          </a:p>
          <a:p>
            <a:pPr marL="514350" lvl="0" indent="-514350">
              <a:buAutoNum type="arabicPeriod"/>
            </a:pPr>
            <a:r>
              <a:rPr lang="ru-RU" sz="4000" b="1" dirty="0" smtClean="0">
                <a:solidFill>
                  <a:srgbClr val="0070C0"/>
                </a:solidFill>
              </a:rPr>
              <a:t>Право на детство </a:t>
            </a:r>
            <a:r>
              <a:rPr lang="ru-RU" sz="4000" dirty="0" smtClean="0">
                <a:solidFill>
                  <a:srgbClr val="0070C0"/>
                </a:solidFill>
              </a:rPr>
              <a:t>(детские формы);</a:t>
            </a:r>
          </a:p>
          <a:p>
            <a:pPr marL="514350" lvl="0" indent="-514350">
              <a:buAutoNum type="arabicPeriod"/>
            </a:pPr>
            <a:r>
              <a:rPr lang="ru-RU" sz="4000" b="1" dirty="0" smtClean="0">
                <a:solidFill>
                  <a:srgbClr val="0070C0"/>
                </a:solidFill>
              </a:rPr>
              <a:t>Красота во дворе </a:t>
            </a:r>
            <a:r>
              <a:rPr lang="ru-RU" sz="4000" dirty="0" smtClean="0">
                <a:solidFill>
                  <a:srgbClr val="0070C0"/>
                </a:solidFill>
              </a:rPr>
              <a:t>(скамейки и урны). </a:t>
            </a:r>
          </a:p>
          <a:p>
            <a:pPr lvl="0" algn="r"/>
            <a:endParaRPr lang="ru-RU" sz="3200" dirty="0" smtClean="0"/>
          </a:p>
          <a:p>
            <a:pPr lvl="0" algn="r"/>
            <a:endParaRPr lang="ru-RU" sz="3200" dirty="0" smtClean="0"/>
          </a:p>
          <a:p>
            <a:pPr lvl="0"/>
            <a:r>
              <a:rPr lang="ru-RU" sz="3200" dirty="0" smtClean="0"/>
              <a:t>Определитесь, какие позиции нужны вашему двору и внесите их в форму заявки в соответствующий раздел. </a:t>
            </a:r>
          </a:p>
          <a:p>
            <a:pPr lvl="0"/>
            <a:endParaRPr lang="ru-RU" sz="3200" dirty="0"/>
          </a:p>
          <a:p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882692" y="11187293"/>
            <a:ext cx="6790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Грантовый конкурс </a:t>
            </a:r>
            <a:r>
              <a:rPr lang="ru-RU" sz="24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«Станция «Спортивная»</a:t>
            </a:r>
            <a:endParaRPr lang="ru-RU" sz="2400" dirty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4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инус 5"/>
          <p:cNvSpPr/>
          <p:nvPr/>
        </p:nvSpPr>
        <p:spPr>
          <a:xfrm>
            <a:off x="-1206245" y="10942820"/>
            <a:ext cx="11384957" cy="989349"/>
          </a:xfrm>
          <a:prstGeom prst="mathMinus">
            <a:avLst/>
          </a:prstGeom>
          <a:solidFill>
            <a:srgbClr val="FFC000"/>
          </a:solidFill>
          <a:ln>
            <a:solidFill>
              <a:srgbClr val="ECF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CF945"/>
                </a:solidFill>
              </a:ln>
              <a:solidFill>
                <a:srgbClr val="ECF94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07121" y="574164"/>
            <a:ext cx="3229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Century Gothic" panose="020B0502020202020204" pitchFamily="34" charset="0"/>
              </a:rPr>
              <a:t>в</a:t>
            </a:r>
            <a:r>
              <a:rPr lang="ru-RU" sz="3600" dirty="0" smtClean="0">
                <a:latin typeface="Century Gothic" panose="020B0502020202020204" pitchFamily="34" charset="0"/>
              </a:rPr>
              <a:t>зрослые</a:t>
            </a:r>
          </a:p>
          <a:p>
            <a:r>
              <a:rPr lang="ru-RU" sz="3600" b="1" dirty="0" smtClean="0">
                <a:latin typeface="Century Gothic" panose="020B0502020202020204" pitchFamily="34" charset="0"/>
              </a:rPr>
              <a:t>дети</a:t>
            </a:r>
            <a:endParaRPr lang="ru-RU" sz="3600" b="1" dirty="0">
              <a:latin typeface="Century Gothic" panose="020B0502020202020204" pitchFamily="34" charset="0"/>
            </a:endParaRPr>
          </a:p>
          <a:p>
            <a:r>
              <a:rPr lang="ru-RU" sz="3600" b="1" dirty="0" smtClean="0">
                <a:latin typeface="Century Gothic" panose="020B0502020202020204" pitchFamily="34" charset="0"/>
              </a:rPr>
              <a:t>подростки </a:t>
            </a:r>
            <a:endParaRPr lang="ru-RU" sz="3600" b="1" dirty="0">
              <a:latin typeface="Century Gothic" panose="020B0502020202020204" pitchFamily="34" charset="0"/>
            </a:endParaRPr>
          </a:p>
          <a:p>
            <a:r>
              <a:rPr lang="ru-RU" sz="3600" dirty="0" smtClean="0">
                <a:latin typeface="Century Gothic" panose="020B0502020202020204" pitchFamily="34" charset="0"/>
              </a:rPr>
              <a:t>пенсионеры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530361" cy="8936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23682" y="7323229"/>
            <a:ext cx="7868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спорт</a:t>
            </a:r>
            <a:r>
              <a:rPr lang="ru-RU" sz="8000" b="1" dirty="0" smtClean="0">
                <a:solidFill>
                  <a:srgbClr val="ECF94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</a:t>
            </a:r>
            <a:r>
              <a:rPr lang="ru-RU" sz="66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для всех</a:t>
            </a:r>
            <a:endParaRPr lang="ru-RU" sz="6600" b="1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2692" y="11187293"/>
            <a:ext cx="6790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Грантовый конкурс </a:t>
            </a:r>
            <a:r>
              <a:rPr lang="ru-RU" sz="24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«Станция «Спортивная»</a:t>
            </a:r>
            <a:endParaRPr lang="ru-RU" sz="2400" dirty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46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8324045" y="5735612"/>
            <a:ext cx="6189125" cy="388108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87610" y="574561"/>
            <a:ext cx="6306358" cy="477780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95072" y="5720865"/>
            <a:ext cx="6240190" cy="38958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5073" y="591029"/>
            <a:ext cx="3520436" cy="476134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-1111227" y="10942820"/>
            <a:ext cx="11025244" cy="989349"/>
          </a:xfrm>
          <a:prstGeom prst="mathMinus">
            <a:avLst/>
          </a:prstGeom>
          <a:solidFill>
            <a:srgbClr val="FFC000"/>
          </a:solidFill>
          <a:ln>
            <a:solidFill>
              <a:srgbClr val="ECF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CF945"/>
                </a:solidFill>
              </a:ln>
              <a:solidFill>
                <a:srgbClr val="ECF945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0" y="677124"/>
            <a:ext cx="3297762" cy="45806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56" y="5846714"/>
            <a:ext cx="6002646" cy="36866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394" y="5850379"/>
            <a:ext cx="5955931" cy="368294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83" y="702521"/>
            <a:ext cx="6077801" cy="45552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439340" y="2448603"/>
            <a:ext cx="23392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001</a:t>
            </a:r>
          </a:p>
          <a:p>
            <a:pPr algn="ctr"/>
            <a:r>
              <a:rPr lang="ru-RU" sz="28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Турники</a:t>
            </a:r>
            <a:endParaRPr lang="ru-RU" sz="2800" dirty="0" smtClean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20 000 руб.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72497" y="9694040"/>
            <a:ext cx="39780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003</a:t>
            </a:r>
          </a:p>
          <a:p>
            <a:pPr algn="ctr"/>
            <a:r>
              <a:rPr lang="ru-RU" sz="28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Турники</a:t>
            </a:r>
          </a:p>
          <a:p>
            <a:pPr algn="ctr"/>
            <a:r>
              <a:rPr lang="ru-RU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35 000 руб.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206285" y="2434767"/>
            <a:ext cx="23392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002</a:t>
            </a:r>
          </a:p>
          <a:p>
            <a:pPr algn="ctr"/>
            <a:r>
              <a:rPr lang="ru-RU" sz="28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Турники</a:t>
            </a:r>
          </a:p>
          <a:p>
            <a:pPr algn="ctr"/>
            <a:r>
              <a:rPr lang="ru-RU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50 000 руб.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27661" y="9665214"/>
            <a:ext cx="23392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004</a:t>
            </a:r>
          </a:p>
          <a:p>
            <a:pPr algn="ctr"/>
            <a:r>
              <a:rPr lang="ru-RU" sz="28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Турники</a:t>
            </a:r>
          </a:p>
          <a:p>
            <a:pPr algn="ctr"/>
            <a:r>
              <a:rPr lang="ru-RU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35 000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82692" y="11187293"/>
            <a:ext cx="6790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Грантовый конкурс </a:t>
            </a:r>
            <a:r>
              <a:rPr lang="ru-RU" sz="24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«Станция «Спортивная»</a:t>
            </a:r>
            <a:endParaRPr lang="ru-RU" sz="2400" dirty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57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0902838" y="5577488"/>
            <a:ext cx="4578648" cy="3517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455661" y="5592478"/>
            <a:ext cx="2861819" cy="3517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52136" y="5604943"/>
            <a:ext cx="2923689" cy="3517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5435" y="5592478"/>
            <a:ext cx="2861165" cy="3517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1265769" y="363548"/>
            <a:ext cx="4068787" cy="3517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909089" y="363548"/>
            <a:ext cx="4173094" cy="3517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0855" y="363548"/>
            <a:ext cx="4173094" cy="3517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-1111845" y="10942820"/>
            <a:ext cx="11073989" cy="989349"/>
          </a:xfrm>
          <a:prstGeom prst="mathMinus">
            <a:avLst/>
          </a:prstGeom>
          <a:solidFill>
            <a:srgbClr val="FFC000"/>
          </a:solidFill>
          <a:ln>
            <a:solidFill>
              <a:srgbClr val="ECF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CF945"/>
                </a:solidFill>
              </a:ln>
              <a:solidFill>
                <a:srgbClr val="ECF945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2" y="5709288"/>
            <a:ext cx="2651828" cy="33308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97" y="5716907"/>
            <a:ext cx="2704564" cy="33232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454" y="5703600"/>
            <a:ext cx="2655966" cy="33365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466" y="5688788"/>
            <a:ext cx="4364954" cy="33513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1391154" y="3973180"/>
            <a:ext cx="23392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005</a:t>
            </a:r>
          </a:p>
          <a:p>
            <a:pPr algn="ctr"/>
            <a:r>
              <a:rPr lang="ru-RU" sz="28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Тренажер </a:t>
            </a:r>
          </a:p>
          <a:p>
            <a:pPr algn="ctr"/>
            <a:r>
              <a:rPr lang="ru-RU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24 000 руб.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75825" y="3935322"/>
            <a:ext cx="23392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006</a:t>
            </a:r>
          </a:p>
          <a:p>
            <a:pPr algn="ctr"/>
            <a:r>
              <a:rPr lang="ru-RU" sz="28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Тренажер </a:t>
            </a:r>
          </a:p>
          <a:p>
            <a:pPr algn="ctr"/>
            <a:r>
              <a:rPr lang="ru-RU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12 000 руб.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173692" y="3967802"/>
            <a:ext cx="23392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007</a:t>
            </a:r>
          </a:p>
          <a:p>
            <a:pPr algn="ctr"/>
            <a:r>
              <a:rPr lang="ru-RU" sz="28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Тренажер </a:t>
            </a:r>
          </a:p>
          <a:p>
            <a:pPr algn="ctr"/>
            <a:r>
              <a:rPr lang="ru-RU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41 000 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1192" y="9534524"/>
            <a:ext cx="23392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008</a:t>
            </a:r>
          </a:p>
          <a:p>
            <a:pPr algn="ctr"/>
            <a:r>
              <a:rPr lang="ru-RU" sz="28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Тренажер </a:t>
            </a:r>
            <a:endParaRPr lang="ru-RU" sz="2800" dirty="0" smtClean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27 000 руб.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23782" y="9519537"/>
            <a:ext cx="23392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009</a:t>
            </a:r>
          </a:p>
          <a:p>
            <a:pPr algn="ctr"/>
            <a:r>
              <a:rPr lang="ru-RU" sz="28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Тренажер </a:t>
            </a:r>
            <a:endParaRPr lang="ru-RU" sz="2800" dirty="0" smtClean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30 000 руб.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34370" y="9492064"/>
            <a:ext cx="33835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010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Баскетбольный щит</a:t>
            </a:r>
            <a:endParaRPr lang="ru-RU" sz="2400" dirty="0" smtClean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35 000 руб.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893874" y="9509554"/>
            <a:ext cx="2796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011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Теннисный стол</a:t>
            </a:r>
            <a:endParaRPr lang="ru-RU" dirty="0" smtClean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26 000 руб.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6" y="445048"/>
            <a:ext cx="4023134" cy="33752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452668"/>
            <a:ext cx="4015740" cy="33297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535" y="460874"/>
            <a:ext cx="3927260" cy="332153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882692" y="11187293"/>
            <a:ext cx="6790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Грантовый конкурс </a:t>
            </a:r>
            <a:r>
              <a:rPr lang="ru-RU" sz="24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«Станция «Спортивная»</a:t>
            </a:r>
            <a:endParaRPr lang="ru-RU" sz="2400" dirty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364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949619" y="574164"/>
            <a:ext cx="2998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entury Gothic" panose="020B0502020202020204" pitchFamily="34" charset="0"/>
              </a:rPr>
              <a:t>детки</a:t>
            </a:r>
          </a:p>
          <a:p>
            <a:r>
              <a:rPr lang="ru-RU" sz="3600" b="1" dirty="0" smtClean="0">
                <a:latin typeface="Century Gothic" panose="020B0502020202020204" pitchFamily="34" charset="0"/>
              </a:rPr>
              <a:t>конфетки</a:t>
            </a:r>
          </a:p>
          <a:p>
            <a:endParaRPr lang="ru-RU" sz="3600" b="1" dirty="0">
              <a:latin typeface="Century Gothic" panose="020B0502020202020204" pitchFamily="34" charset="0"/>
            </a:endParaRPr>
          </a:p>
          <a:p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9" name="Минус 8"/>
          <p:cNvSpPr/>
          <p:nvPr/>
        </p:nvSpPr>
        <p:spPr>
          <a:xfrm>
            <a:off x="-1134673" y="10942820"/>
            <a:ext cx="11274714" cy="989349"/>
          </a:xfrm>
          <a:prstGeom prst="mathMinus">
            <a:avLst/>
          </a:prstGeom>
          <a:solidFill>
            <a:srgbClr val="E856DE"/>
          </a:solidFill>
          <a:ln>
            <a:solidFill>
              <a:srgbClr val="ECF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CF945"/>
                </a:solidFill>
              </a:ln>
              <a:solidFill>
                <a:srgbClr val="5B9BD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826"/>
            <a:ext cx="13023883" cy="78143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313" y="6670603"/>
            <a:ext cx="9511279" cy="255454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31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E856D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Право на </a:t>
            </a:r>
          </a:p>
          <a:p>
            <a:r>
              <a:rPr lang="ru-RU" sz="8000" b="1" dirty="0">
                <a:solidFill>
                  <a:srgbClr val="ECF94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8000" b="1" dirty="0" smtClean="0">
                <a:solidFill>
                  <a:srgbClr val="ECF94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      </a:t>
            </a:r>
            <a:r>
              <a:rPr lang="ru-RU" sz="80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детство</a:t>
            </a:r>
            <a:endParaRPr lang="ru-RU" sz="8000" b="1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82692" y="11187293"/>
            <a:ext cx="6790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Грантовый конкурс </a:t>
            </a:r>
            <a:r>
              <a:rPr lang="ru-RU" sz="24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«Станция «Спортивная»</a:t>
            </a:r>
            <a:endParaRPr lang="ru-RU" sz="2400" dirty="0">
              <a:latin typeface="Century Gothic" panose="020B0502020202020204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418</Words>
  <Application>Microsoft Office PowerPoint</Application>
  <PresentationFormat>Произвольный</PresentationFormat>
  <Paragraphs>182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Segoe UI</vt:lpstr>
      <vt:lpstr>Segoe UI Black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Тимоходцев</dc:creator>
  <cp:lastModifiedBy>Оля</cp:lastModifiedBy>
  <cp:revision>59</cp:revision>
  <dcterms:created xsi:type="dcterms:W3CDTF">2016-12-27T09:27:33Z</dcterms:created>
  <dcterms:modified xsi:type="dcterms:W3CDTF">2017-06-14T08:07:11Z</dcterms:modified>
</cp:coreProperties>
</file>